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8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1" r:id="rId14"/>
    <p:sldId id="270" r:id="rId15"/>
    <p:sldId id="271" r:id="rId16"/>
    <p:sldId id="272" r:id="rId17"/>
    <p:sldId id="273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9854B-ED78-4562-85B2-9527B57E08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2B2F25F-4DE7-4B23-BC8B-2B4F08F73636}">
      <dgm:prSet phldrT="[Текст]" custT="1"/>
      <dgm:spPr/>
      <dgm:t>
        <a:bodyPr/>
        <a:lstStyle/>
        <a:p>
          <a:r>
            <a:rPr lang="ru-RU" sz="1600" dirty="0" smtClean="0"/>
            <a:t>1</a:t>
          </a:r>
          <a:r>
            <a:rPr lang="en-US" sz="1600" dirty="0" smtClean="0"/>
            <a:t>. </a:t>
          </a:r>
          <a:r>
            <a:rPr lang="ru-RU" sz="1600" dirty="0" smtClean="0"/>
            <a:t>Назначение ответственного за внедрение КР и обучение сотрудников</a:t>
          </a:r>
          <a:endParaRPr lang="ru-RU" sz="1600" dirty="0"/>
        </a:p>
      </dgm:t>
    </dgm:pt>
    <dgm:pt modelId="{04239B06-A63D-4F08-BE9E-81CEC70B32E6}" type="parTrans" cxnId="{869A6399-0A98-4BFB-81DD-9CBF7F69AED4}">
      <dgm:prSet/>
      <dgm:spPr/>
      <dgm:t>
        <a:bodyPr/>
        <a:lstStyle/>
        <a:p>
          <a:endParaRPr lang="ru-RU"/>
        </a:p>
      </dgm:t>
    </dgm:pt>
    <dgm:pt modelId="{EDD89210-6996-4CCD-9425-B29EEB9F65F1}" type="sibTrans" cxnId="{869A6399-0A98-4BFB-81DD-9CBF7F69AED4}">
      <dgm:prSet/>
      <dgm:spPr/>
      <dgm:t>
        <a:bodyPr/>
        <a:lstStyle/>
        <a:p>
          <a:endParaRPr lang="ru-RU"/>
        </a:p>
      </dgm:t>
    </dgm:pt>
    <dgm:pt modelId="{0AB3284D-83D8-48EF-B14F-4CA1E616FBAF}">
      <dgm:prSet phldrT="[Текст]" custT="1"/>
      <dgm:spPr/>
      <dgm:t>
        <a:bodyPr/>
        <a:lstStyle/>
        <a:p>
          <a:r>
            <a:rPr lang="ru-RU" sz="1800" dirty="0" smtClean="0"/>
            <a:t>2. Утверждение плана-графика обучения медицинских работников по применению </a:t>
          </a:r>
          <a:endParaRPr lang="ru-RU" sz="1800" dirty="0"/>
        </a:p>
      </dgm:t>
    </dgm:pt>
    <dgm:pt modelId="{4313CFB1-EABE-4846-A15C-DF7B00783AB9}" type="parTrans" cxnId="{B39816D4-E510-4CAF-B105-29046D7BA71A}">
      <dgm:prSet/>
      <dgm:spPr/>
      <dgm:t>
        <a:bodyPr/>
        <a:lstStyle/>
        <a:p>
          <a:endParaRPr lang="ru-RU"/>
        </a:p>
      </dgm:t>
    </dgm:pt>
    <dgm:pt modelId="{2E01B031-9B10-4857-B8EB-82C81C42F9E2}" type="sibTrans" cxnId="{B39816D4-E510-4CAF-B105-29046D7BA71A}">
      <dgm:prSet/>
      <dgm:spPr/>
      <dgm:t>
        <a:bodyPr/>
        <a:lstStyle/>
        <a:p>
          <a:endParaRPr lang="ru-RU"/>
        </a:p>
      </dgm:t>
    </dgm:pt>
    <dgm:pt modelId="{91ACCCCF-4182-4754-BC85-9F6C94179D2D}">
      <dgm:prSet phldrT="[Текст]" custT="1"/>
      <dgm:spPr/>
      <dgm:t>
        <a:bodyPr/>
        <a:lstStyle/>
        <a:p>
          <a:r>
            <a:rPr lang="ru-RU" sz="2000" dirty="0" smtClean="0"/>
            <a:t>3. Контроль за обучением</a:t>
          </a:r>
          <a:endParaRPr lang="ru-RU" sz="2000" dirty="0"/>
        </a:p>
      </dgm:t>
    </dgm:pt>
    <dgm:pt modelId="{7CC0BC4B-7BBF-4FE7-8A54-2B38398323B4}" type="parTrans" cxnId="{ECE8A54F-DCB1-402C-9D2E-1832852A593C}">
      <dgm:prSet/>
      <dgm:spPr/>
      <dgm:t>
        <a:bodyPr/>
        <a:lstStyle/>
        <a:p>
          <a:endParaRPr lang="ru-RU"/>
        </a:p>
      </dgm:t>
    </dgm:pt>
    <dgm:pt modelId="{B10419BF-E0F3-49E1-949E-C4BFE4A48A77}" type="sibTrans" cxnId="{ECE8A54F-DCB1-402C-9D2E-1832852A593C}">
      <dgm:prSet/>
      <dgm:spPr/>
      <dgm:t>
        <a:bodyPr/>
        <a:lstStyle/>
        <a:p>
          <a:endParaRPr lang="ru-RU"/>
        </a:p>
      </dgm:t>
    </dgm:pt>
    <dgm:pt modelId="{E830E9A5-A831-49E7-98CC-D614411AF78C}" type="pres">
      <dgm:prSet presAssocID="{5089854B-ED78-4562-85B2-9527B57E0831}" presName="arrowDiagram" presStyleCnt="0">
        <dgm:presLayoutVars>
          <dgm:chMax val="5"/>
          <dgm:dir/>
          <dgm:resizeHandles val="exact"/>
        </dgm:presLayoutVars>
      </dgm:prSet>
      <dgm:spPr/>
    </dgm:pt>
    <dgm:pt modelId="{63B6A5D3-53BC-4BCE-A751-4BD71EB00BC6}" type="pres">
      <dgm:prSet presAssocID="{5089854B-ED78-4562-85B2-9527B57E0831}" presName="arrow" presStyleLbl="bgShp" presStyleIdx="0" presStyleCnt="1" custLinFactNeighborY="857"/>
      <dgm:spPr/>
    </dgm:pt>
    <dgm:pt modelId="{B66F1797-56DE-43B7-8302-87CF9AD06FBD}" type="pres">
      <dgm:prSet presAssocID="{5089854B-ED78-4562-85B2-9527B57E0831}" presName="arrowDiagram3" presStyleCnt="0"/>
      <dgm:spPr/>
    </dgm:pt>
    <dgm:pt modelId="{A7CB9822-B6AD-42D4-AB09-4C796E3BD965}" type="pres">
      <dgm:prSet presAssocID="{A2B2F25F-4DE7-4B23-BC8B-2B4F08F73636}" presName="bullet3a" presStyleLbl="node1" presStyleIdx="0" presStyleCnt="3"/>
      <dgm:spPr/>
    </dgm:pt>
    <dgm:pt modelId="{4F918208-F366-4D25-B3EE-3C42B997C630}" type="pres">
      <dgm:prSet presAssocID="{A2B2F25F-4DE7-4B23-BC8B-2B4F08F73636}" presName="textBox3a" presStyleLbl="revTx" presStyleIdx="0" presStyleCnt="3" custLinFactNeighborX="-14945" custLinFactNeighborY="22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AF952-71EF-4E46-9F18-3980AD525847}" type="pres">
      <dgm:prSet presAssocID="{0AB3284D-83D8-48EF-B14F-4CA1E616FBAF}" presName="bullet3b" presStyleLbl="node1" presStyleIdx="1" presStyleCnt="3"/>
      <dgm:spPr/>
    </dgm:pt>
    <dgm:pt modelId="{AF575067-D00C-4FD9-9591-2EEAC69F2974}" type="pres">
      <dgm:prSet presAssocID="{0AB3284D-83D8-48EF-B14F-4CA1E616FBA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45EA9-9EE3-4A14-9DF4-96AB077FFF5F}" type="pres">
      <dgm:prSet presAssocID="{91ACCCCF-4182-4754-BC85-9F6C94179D2D}" presName="bullet3c" presStyleLbl="node1" presStyleIdx="2" presStyleCnt="3"/>
      <dgm:spPr/>
    </dgm:pt>
    <dgm:pt modelId="{70496B77-A277-4A08-9045-D1CD5E451834}" type="pres">
      <dgm:prSet presAssocID="{91ACCCCF-4182-4754-BC85-9F6C94179D2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816D4-E510-4CAF-B105-29046D7BA71A}" srcId="{5089854B-ED78-4562-85B2-9527B57E0831}" destId="{0AB3284D-83D8-48EF-B14F-4CA1E616FBAF}" srcOrd="1" destOrd="0" parTransId="{4313CFB1-EABE-4846-A15C-DF7B00783AB9}" sibTransId="{2E01B031-9B10-4857-B8EB-82C81C42F9E2}"/>
    <dgm:cxn modelId="{ECE8A54F-DCB1-402C-9D2E-1832852A593C}" srcId="{5089854B-ED78-4562-85B2-9527B57E0831}" destId="{91ACCCCF-4182-4754-BC85-9F6C94179D2D}" srcOrd="2" destOrd="0" parTransId="{7CC0BC4B-7BBF-4FE7-8A54-2B38398323B4}" sibTransId="{B10419BF-E0F3-49E1-949E-C4BFE4A48A77}"/>
    <dgm:cxn modelId="{B1BAAE6A-48AE-423C-9FEA-22517CF13C32}" type="presOf" srcId="{0AB3284D-83D8-48EF-B14F-4CA1E616FBAF}" destId="{AF575067-D00C-4FD9-9591-2EEAC69F2974}" srcOrd="0" destOrd="0" presId="urn:microsoft.com/office/officeart/2005/8/layout/arrow2"/>
    <dgm:cxn modelId="{52E7A0AF-F475-443D-AB55-E0F76B7EC3FD}" type="presOf" srcId="{5089854B-ED78-4562-85B2-9527B57E0831}" destId="{E830E9A5-A831-49E7-98CC-D614411AF78C}" srcOrd="0" destOrd="0" presId="urn:microsoft.com/office/officeart/2005/8/layout/arrow2"/>
    <dgm:cxn modelId="{F18B3B7F-0F82-475D-A11D-14C068D8B874}" type="presOf" srcId="{A2B2F25F-4DE7-4B23-BC8B-2B4F08F73636}" destId="{4F918208-F366-4D25-B3EE-3C42B997C630}" srcOrd="0" destOrd="0" presId="urn:microsoft.com/office/officeart/2005/8/layout/arrow2"/>
    <dgm:cxn modelId="{869A6399-0A98-4BFB-81DD-9CBF7F69AED4}" srcId="{5089854B-ED78-4562-85B2-9527B57E0831}" destId="{A2B2F25F-4DE7-4B23-BC8B-2B4F08F73636}" srcOrd="0" destOrd="0" parTransId="{04239B06-A63D-4F08-BE9E-81CEC70B32E6}" sibTransId="{EDD89210-6996-4CCD-9425-B29EEB9F65F1}"/>
    <dgm:cxn modelId="{6812963E-640C-4AFE-A6E8-5538F6302F18}" type="presOf" srcId="{91ACCCCF-4182-4754-BC85-9F6C94179D2D}" destId="{70496B77-A277-4A08-9045-D1CD5E451834}" srcOrd="0" destOrd="0" presId="urn:microsoft.com/office/officeart/2005/8/layout/arrow2"/>
    <dgm:cxn modelId="{81E32ADF-8451-4AF7-8C38-FFB3271B368A}" type="presParOf" srcId="{E830E9A5-A831-49E7-98CC-D614411AF78C}" destId="{63B6A5D3-53BC-4BCE-A751-4BD71EB00BC6}" srcOrd="0" destOrd="0" presId="urn:microsoft.com/office/officeart/2005/8/layout/arrow2"/>
    <dgm:cxn modelId="{C64F3079-33DF-4B4D-8512-552F66F738F0}" type="presParOf" srcId="{E830E9A5-A831-49E7-98CC-D614411AF78C}" destId="{B66F1797-56DE-43B7-8302-87CF9AD06FBD}" srcOrd="1" destOrd="0" presId="urn:microsoft.com/office/officeart/2005/8/layout/arrow2"/>
    <dgm:cxn modelId="{08D122EF-66AB-4CAF-9463-C6D6B67BA372}" type="presParOf" srcId="{B66F1797-56DE-43B7-8302-87CF9AD06FBD}" destId="{A7CB9822-B6AD-42D4-AB09-4C796E3BD965}" srcOrd="0" destOrd="0" presId="urn:microsoft.com/office/officeart/2005/8/layout/arrow2"/>
    <dgm:cxn modelId="{BF891EB8-6402-425B-BBEF-5DE775066521}" type="presParOf" srcId="{B66F1797-56DE-43B7-8302-87CF9AD06FBD}" destId="{4F918208-F366-4D25-B3EE-3C42B997C630}" srcOrd="1" destOrd="0" presId="urn:microsoft.com/office/officeart/2005/8/layout/arrow2"/>
    <dgm:cxn modelId="{2D860D58-AB19-481A-B3AB-5FF68BFA3F29}" type="presParOf" srcId="{B66F1797-56DE-43B7-8302-87CF9AD06FBD}" destId="{387AF952-71EF-4E46-9F18-3980AD525847}" srcOrd="2" destOrd="0" presId="urn:microsoft.com/office/officeart/2005/8/layout/arrow2"/>
    <dgm:cxn modelId="{76B73695-5C2E-4414-8E2B-B92B2A4BC51A}" type="presParOf" srcId="{B66F1797-56DE-43B7-8302-87CF9AD06FBD}" destId="{AF575067-D00C-4FD9-9591-2EEAC69F2974}" srcOrd="3" destOrd="0" presId="urn:microsoft.com/office/officeart/2005/8/layout/arrow2"/>
    <dgm:cxn modelId="{B4C74BEA-8583-44FC-B6C3-4D50366ACD94}" type="presParOf" srcId="{B66F1797-56DE-43B7-8302-87CF9AD06FBD}" destId="{DE445EA9-9EE3-4A14-9DF4-96AB077FFF5F}" srcOrd="4" destOrd="0" presId="urn:microsoft.com/office/officeart/2005/8/layout/arrow2"/>
    <dgm:cxn modelId="{B0EB03BD-9D47-42E7-86C7-938319B04B85}" type="presParOf" srcId="{B66F1797-56DE-43B7-8302-87CF9AD06FBD}" destId="{70496B77-A277-4A08-9045-D1CD5E45183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6A5D3-53BC-4BCE-A751-4BD71EB00BC6}">
      <dsp:nvSpPr>
        <dsp:cNvPr id="0" name=""/>
        <dsp:cNvSpPr/>
      </dsp:nvSpPr>
      <dsp:spPr>
        <a:xfrm>
          <a:off x="0" y="212869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B9822-B6AD-42D4-AB09-4C796E3BD965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18208-F366-4D25-B3EE-3C42B997C630}">
      <dsp:nvSpPr>
        <dsp:cNvPr id="0" name=""/>
        <dsp:cNvSpPr/>
      </dsp:nvSpPr>
      <dsp:spPr>
        <a:xfrm>
          <a:off x="854888" y="3950547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r>
            <a:rPr lang="en-US" sz="1600" kern="1200" dirty="0" smtClean="0"/>
            <a:t>. </a:t>
          </a:r>
          <a:r>
            <a:rPr lang="ru-RU" sz="1600" kern="1200" dirty="0" smtClean="0"/>
            <a:t>Назначение ответственного за внедрение КР и обучение сотрудников</a:t>
          </a:r>
          <a:endParaRPr lang="ru-RU" sz="1600" kern="1200" dirty="0"/>
        </a:p>
      </dsp:txBody>
      <dsp:txXfrm>
        <a:off x="854888" y="3950547"/>
        <a:ext cx="1893824" cy="1468120"/>
      </dsp:txXfrm>
    </dsp:sp>
    <dsp:sp modelId="{387AF952-71EF-4E46-9F18-3980AD525847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75067-D00C-4FD9-9591-2EEAC69F2974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Утверждение плана-графика обучения медицинских работников по применению </a:t>
          </a:r>
          <a:endParaRPr lang="ru-RU" sz="1800" kern="1200" dirty="0"/>
        </a:p>
      </dsp:txBody>
      <dsp:txXfrm>
        <a:off x="3088640" y="2485813"/>
        <a:ext cx="1950720" cy="2763519"/>
      </dsp:txXfrm>
    </dsp:sp>
    <dsp:sp modelId="{DE445EA9-9EE3-4A14-9DF4-96AB077FFF5F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96B77-A277-4A08-9045-D1CD5E451834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Контроль за обучением</a:t>
          </a:r>
          <a:endParaRPr lang="ru-RU" sz="2000" kern="1200" dirty="0"/>
        </a:p>
      </dsp:txBody>
      <dsp:txXfrm>
        <a:off x="5405120" y="1718733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1623-1F6D-4239-B9DC-BFB701854E9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A1FC-9C9C-47B9-A0E0-B81BFCE77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A1FC-9C9C-47B9-A0E0-B81BFCE77A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0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1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4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6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3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A6E7-498D-474F-A92C-653EBAEDC2C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C791-C522-4DA1-B6CD-8F53302D5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3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058" y="1828800"/>
            <a:ext cx="9144000" cy="15287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Организация медицинской помощи на основе клинических рекомендаций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56" y="4973321"/>
            <a:ext cx="7108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Пасечник Оксана Александровна, </a:t>
            </a:r>
            <a:r>
              <a:rPr lang="ru-RU" sz="2000" dirty="0" err="1" smtClean="0"/>
              <a:t>д.м.н</a:t>
            </a:r>
            <a:r>
              <a:rPr lang="ru-RU" sz="2000" dirty="0" smtClean="0"/>
              <a:t>, доцент, заведующая кафедрой общественного здоровья и здравоохранения </a:t>
            </a:r>
          </a:p>
          <a:p>
            <a:r>
              <a:rPr lang="ru-RU" sz="2000" dirty="0" smtClean="0"/>
              <a:t>ФГБОУ ВО «Омский государственный медицинский университет Минздрава России»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4" y="4143863"/>
            <a:ext cx="3810330" cy="255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792" y="0"/>
            <a:ext cx="2246835" cy="22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387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Когортное</a:t>
            </a:r>
            <a:r>
              <a:rPr lang="ru-RU" sz="3200" b="1" dirty="0" smtClean="0">
                <a:solidFill>
                  <a:srgbClr val="FF0000"/>
                </a:solidFill>
              </a:rPr>
              <a:t> исследование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53" t="41424" r="32333" b="40499"/>
          <a:stretch/>
        </p:blipFill>
        <p:spPr>
          <a:xfrm>
            <a:off x="117448" y="1447611"/>
            <a:ext cx="7789110" cy="267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114"/>
          <a:stretch/>
        </p:blipFill>
        <p:spPr>
          <a:xfrm>
            <a:off x="107176" y="4463142"/>
            <a:ext cx="7809653" cy="18081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80670" y="4121985"/>
            <a:ext cx="4090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Относительный риск (ОР) </a:t>
            </a:r>
            <a:r>
              <a:rPr lang="ru-RU" dirty="0"/>
              <a:t>– это отношение вероятности наступления некоторого («нехорошего») события для первой группы объектов к вероятности наступления этого же события для второй группы объектов.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50" y="2113936"/>
            <a:ext cx="3133725" cy="14768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822" y="6414351"/>
            <a:ext cx="60965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3311"/>
            <a:ext cx="10515600" cy="786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Экспериментальные исследования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71" t="48428" r="32587" b="25361"/>
          <a:stretch/>
        </p:blipFill>
        <p:spPr>
          <a:xfrm>
            <a:off x="1276860" y="1287917"/>
            <a:ext cx="10076940" cy="4995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6" y="6409565"/>
            <a:ext cx="60965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0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Систематический обзор и </a:t>
            </a:r>
            <a:r>
              <a:rPr lang="ru-RU" sz="3600" b="1" dirty="0" err="1" smtClean="0">
                <a:solidFill>
                  <a:srgbClr val="FF0000"/>
                </a:solidFill>
              </a:rPr>
              <a:t>метаанализ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43" t="31479" r="64635" b="20951"/>
          <a:stretch/>
        </p:blipFill>
        <p:spPr>
          <a:xfrm>
            <a:off x="0" y="833529"/>
            <a:ext cx="4692581" cy="54307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6120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https://www.rosmedobr.ru/journal/2012-god/klinicheskoe-myshlenie-i-dokazatelnaya-meditsina/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63" r="4511" b="19142"/>
          <a:stretch/>
        </p:blipFill>
        <p:spPr>
          <a:xfrm>
            <a:off x="4555252" y="1804820"/>
            <a:ext cx="7386377" cy="37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9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Уровни достоверности доказательств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291" t="59810" r="18197" b="11117"/>
          <a:stretch/>
        </p:blipFill>
        <p:spPr>
          <a:xfrm>
            <a:off x="408221" y="1230086"/>
            <a:ext cx="11375557" cy="4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Уровни убедительности рекомендаций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27" t="34096" r="17775" b="31881"/>
          <a:stretch/>
        </p:blipFill>
        <p:spPr>
          <a:xfrm>
            <a:off x="878476" y="1266145"/>
            <a:ext cx="10435048" cy="46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6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4509"/>
            <a:ext cx="10515600" cy="50759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Медицинская организация обязана обеспечивать оказание медицинской помощи на </a:t>
            </a:r>
            <a:r>
              <a:rPr lang="ru-RU" dirty="0" smtClean="0">
                <a:solidFill>
                  <a:srgbClr val="FF0000"/>
                </a:solidFill>
              </a:rPr>
              <a:t>основе клинических рекомендаций</a:t>
            </a:r>
            <a:r>
              <a:rPr lang="ru-RU" dirty="0" smtClean="0"/>
              <a:t>, а также создавать условия, обеспечивающие соответствие оказываемой медицинской помощи критериям оценки качества медицинской помощи. </a:t>
            </a:r>
          </a:p>
          <a:p>
            <a:endParaRPr lang="ru-RU" dirty="0"/>
          </a:p>
          <a:p>
            <a:r>
              <a:rPr lang="ru-RU" dirty="0"/>
              <a:t>Статус клинических рекомендаций был определен в 2018 году посредством принятия Федерального закона от 25.12.2018 N 489-ФЗ "О внесении изменений в статью 40 Федерального закона "Об обязательном медицинском страховании в Российской Федерации" и Федеральный закон "Об основах охраны здоровья граждан в Российской Федерации" по вопросам клинических рекомендаций" и остается неизменным по настоящее время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1829" y="6001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&lt;Письмо&gt; Минздрава России от 21.01.2025 N 17-1/3003770-2772 &lt;О применении клинических рекомендаций&gt;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4" y="365125"/>
            <a:ext cx="3951514" cy="63187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Сильные стороны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0070C0"/>
                </a:solidFill>
              </a:rPr>
              <a:t>высокая исполнительская дисциплина персонала;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многолетний опыт работы в системе стандартов качества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высокопрофессиональная </a:t>
            </a:r>
            <a:r>
              <a:rPr lang="en-US" sz="2000" dirty="0" smtClean="0">
                <a:solidFill>
                  <a:srgbClr val="0070C0"/>
                </a:solidFill>
              </a:rPr>
              <a:t>IT-c</a:t>
            </a:r>
            <a:r>
              <a:rPr lang="ru-RU" sz="2000" dirty="0" err="1" smtClean="0">
                <a:solidFill>
                  <a:srgbClr val="0070C0"/>
                </a:solidFill>
              </a:rPr>
              <a:t>лужба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клиники;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F07510"/>
                </a:solidFill>
              </a:rPr>
              <a:t>Слабые стороны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F07510"/>
                </a:solidFill>
              </a:rPr>
              <a:t>недостаток времени у врачей для самостоятельного изучения КР; большой объем материала для изучения; невозможность ручного отслеживания изменений в КР</a:t>
            </a:r>
            <a:br>
              <a:rPr lang="ru-RU" sz="2000" dirty="0" smtClean="0">
                <a:solidFill>
                  <a:srgbClr val="F0751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Возможности – </a:t>
            </a:r>
            <a:r>
              <a:rPr lang="ru-RU" sz="2000" dirty="0" smtClean="0">
                <a:solidFill>
                  <a:srgbClr val="00B050"/>
                </a:solidFill>
              </a:rPr>
              <a:t>информатизация процесса создания условий для оказания МП на основе КР; усиление контроля соблюдения требований клинических рекомендаций , локальных клинических протоколов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Угрозы -  </a:t>
            </a:r>
            <a:r>
              <a:rPr lang="ru-RU" sz="2000" dirty="0" smtClean="0">
                <a:solidFill>
                  <a:srgbClr val="FF0000"/>
                </a:solidFill>
              </a:rPr>
              <a:t>распространённость </a:t>
            </a:r>
            <a:r>
              <a:rPr lang="ru-RU" sz="2000" dirty="0" err="1" smtClean="0">
                <a:solidFill>
                  <a:srgbClr val="FF0000"/>
                </a:solidFill>
              </a:rPr>
              <a:t>коморбидности</a:t>
            </a:r>
            <a:r>
              <a:rPr lang="ru-RU" sz="2000" dirty="0" smtClean="0">
                <a:solidFill>
                  <a:srgbClr val="FF0000"/>
                </a:solidFill>
              </a:rPr>
              <a:t>, неполный охват нозологических форм клиническими рекомендациями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658" y="201841"/>
            <a:ext cx="7926599" cy="5997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4714" y="6379029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Ройтберг</a:t>
            </a:r>
            <a:r>
              <a:rPr lang="ru-RU" sz="1400" dirty="0" smtClean="0"/>
              <a:t> Г., </a:t>
            </a:r>
            <a:r>
              <a:rPr lang="ru-RU" sz="1400" dirty="0" err="1" smtClean="0"/>
              <a:t>Батрова</a:t>
            </a:r>
            <a:r>
              <a:rPr lang="ru-RU" sz="1400" dirty="0" smtClean="0"/>
              <a:t> Ю., </a:t>
            </a:r>
            <a:r>
              <a:rPr lang="ru-RU" sz="1400" dirty="0" err="1" smtClean="0"/>
              <a:t>Кондратова</a:t>
            </a:r>
            <a:r>
              <a:rPr lang="ru-RU" sz="1400" dirty="0" smtClean="0"/>
              <a:t> Н., 2023г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712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Как выстроить рабочие  процессы в медицинской организации по порядку применения клинических рекомендаций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Обучение: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1785716"/>
              </p:ext>
            </p:extLst>
          </p:nvPr>
        </p:nvGraphicFramePr>
        <p:xfrm>
          <a:off x="3225800" y="11350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9461" t="28905" r="44507" b="48559"/>
          <a:stretch/>
        </p:blipFill>
        <p:spPr>
          <a:xfrm>
            <a:off x="8643258" y="4056849"/>
            <a:ext cx="3309256" cy="26166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971" y="19655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один ИОМ врач тратит около трех часов: 40-50 минут предварительное тестирование, 1-1,5 часа изучение </a:t>
            </a:r>
            <a:r>
              <a:rPr lang="ru-RU" dirty="0" err="1" smtClean="0"/>
              <a:t>клин.рекомендаций</a:t>
            </a:r>
            <a:r>
              <a:rPr lang="ru-RU" dirty="0" smtClean="0"/>
              <a:t>, 40-50 минут итоговое тестирование. </a:t>
            </a:r>
          </a:p>
          <a:p>
            <a:r>
              <a:rPr lang="ru-RU" dirty="0" smtClean="0"/>
              <a:t>Таким образом для врача-специалиста для полного изучения и прохождения тестирования по всем </a:t>
            </a:r>
            <a:r>
              <a:rPr lang="ru-RU" dirty="0" err="1" smtClean="0"/>
              <a:t>ИОМам</a:t>
            </a:r>
            <a:r>
              <a:rPr lang="ru-RU" dirty="0" smtClean="0"/>
              <a:t> необходимо затратить 150-200 часов, </a:t>
            </a:r>
          </a:p>
          <a:p>
            <a:r>
              <a:rPr lang="ru-RU" dirty="0" smtClean="0"/>
              <a:t>а терапевтам — до 900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3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Внедрение КР: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143"/>
            <a:ext cx="10515600" cy="5142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Составить список необходимых для медицинской организации клинических рекомендаций, которые соответствуют профилю деятельности </a:t>
            </a:r>
            <a:r>
              <a:rPr lang="ru-RU" dirty="0" err="1" smtClean="0"/>
              <a:t>медорганизации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2. Обеспечить доступ для каждого структурного подразделения, каждого медицинского работника на рабочем месте к клиническим рекомендациям из того перечня, который определил руководитель организации;</a:t>
            </a:r>
            <a:br>
              <a:rPr lang="ru-RU" dirty="0" smtClean="0"/>
            </a:br>
            <a:r>
              <a:rPr lang="ru-RU" dirty="0" smtClean="0"/>
              <a:t>3. Определить локальным приказом сотрудника или сотрудников, которые будут заниматься обновлением КР; </a:t>
            </a:r>
            <a:br>
              <a:rPr lang="ru-RU" dirty="0" smtClean="0"/>
            </a:br>
            <a:r>
              <a:rPr lang="ru-RU" dirty="0" smtClean="0"/>
              <a:t>4. Разработать на основе </a:t>
            </a:r>
            <a:r>
              <a:rPr lang="ru-RU" dirty="0" err="1" smtClean="0"/>
              <a:t>клин.рекомендаций</a:t>
            </a:r>
            <a:r>
              <a:rPr lang="ru-RU" dirty="0" smtClean="0"/>
              <a:t> алгоритмы, протоколы и чек-листы.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0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8" y="571955"/>
            <a:ext cx="10515600" cy="3424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Контроль: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8" y="914401"/>
            <a:ext cx="10515600" cy="26669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Разработка чек-листов для внутреннего аудита по соблюдению клинических рекомендаций</a:t>
            </a:r>
          </a:p>
          <a:p>
            <a:pPr marL="0" indent="0">
              <a:buNone/>
            </a:pPr>
            <a:r>
              <a:rPr lang="ru-RU" sz="2400" dirty="0" smtClean="0"/>
              <a:t>2. Определение порядка внутренних проверок соблюдения клинических рекомендаций </a:t>
            </a:r>
          </a:p>
          <a:p>
            <a:pPr marL="0" indent="0">
              <a:buNone/>
            </a:pPr>
            <a:r>
              <a:rPr lang="ru-RU" sz="2400" dirty="0" smtClean="0"/>
              <a:t>3. Акты и отчеты по результатам внутренних проверок соблюдения клинических рекомендаций 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0228" y="3929743"/>
            <a:ext cx="10308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Промежуточные итоги:</a:t>
            </a:r>
          </a:p>
          <a:p>
            <a:r>
              <a:rPr lang="ru-RU" dirty="0"/>
              <a:t>Снижение показателей </a:t>
            </a:r>
            <a:r>
              <a:rPr lang="ru-RU" dirty="0" smtClean="0"/>
              <a:t>летальности / смертности</a:t>
            </a:r>
          </a:p>
          <a:p>
            <a:r>
              <a:rPr lang="ru-RU" dirty="0"/>
              <a:t>Снижение числа </a:t>
            </a:r>
            <a:r>
              <a:rPr lang="ru-RU" dirty="0" smtClean="0"/>
              <a:t>ошибок</a:t>
            </a:r>
          </a:p>
          <a:p>
            <a:r>
              <a:rPr lang="ru-RU" dirty="0"/>
              <a:t>Снижение числа послеоперационных осложнений при плановых </a:t>
            </a:r>
            <a:r>
              <a:rPr lang="ru-RU" dirty="0" smtClean="0"/>
              <a:t>операциях</a:t>
            </a:r>
          </a:p>
          <a:p>
            <a:r>
              <a:rPr lang="ru-RU" dirty="0"/>
              <a:t>Улучшение временных показателей деятельности приемного </a:t>
            </a:r>
            <a:r>
              <a:rPr lang="ru-RU" dirty="0" smtClean="0"/>
              <a:t>отделения</a:t>
            </a:r>
          </a:p>
          <a:p>
            <a:r>
              <a:rPr lang="ru-RU" dirty="0"/>
              <a:t>Снижение показателя удержанных средств по результатам МЭЭ и </a:t>
            </a:r>
            <a:r>
              <a:rPr lang="ru-RU" dirty="0" smtClean="0"/>
              <a:t>ЭКМП</a:t>
            </a:r>
          </a:p>
          <a:p>
            <a:r>
              <a:rPr lang="ru-RU" dirty="0"/>
              <a:t>Снижение финансовых издержек по судебным </a:t>
            </a:r>
            <a:r>
              <a:rPr lang="ru-RU" dirty="0" smtClean="0"/>
              <a:t>делам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2" y="561068"/>
            <a:ext cx="10515600" cy="69078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Клинические рекомендации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79311"/>
            <a:ext cx="7707085" cy="494529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документы, содержащие основанную на </a:t>
            </a:r>
            <a:r>
              <a:rPr lang="ru-RU" dirty="0" smtClean="0">
                <a:solidFill>
                  <a:srgbClr val="002060"/>
                </a:solidFill>
              </a:rPr>
              <a:t>научных доказательствах </a:t>
            </a:r>
            <a:r>
              <a:rPr lang="ru-RU" dirty="0" smtClean="0"/>
              <a:t>структурированную информацию по вопросам </a:t>
            </a:r>
            <a:r>
              <a:rPr lang="ru-RU" dirty="0" smtClean="0">
                <a:solidFill>
                  <a:srgbClr val="002060"/>
                </a:solidFill>
              </a:rPr>
              <a:t>профилактики, диагностики, лечения и реабилитации</a:t>
            </a:r>
            <a:r>
              <a:rPr lang="ru-RU" dirty="0" smtClean="0"/>
              <a:t>, в том числе</a:t>
            </a:r>
          </a:p>
          <a:p>
            <a:pPr>
              <a:buFontTx/>
              <a:buChar char="-"/>
            </a:pPr>
            <a:r>
              <a:rPr lang="ru-RU" dirty="0" smtClean="0"/>
              <a:t> протоколы ведения (протоколы лечения) пациента, </a:t>
            </a:r>
          </a:p>
          <a:p>
            <a:pPr>
              <a:buFontTx/>
              <a:buChar char="-"/>
            </a:pPr>
            <a:r>
              <a:rPr lang="ru-RU" dirty="0" smtClean="0"/>
              <a:t>варианты медицинского вмешательства и</a:t>
            </a:r>
          </a:p>
          <a:p>
            <a:pPr>
              <a:buFontTx/>
              <a:buChar char="-"/>
            </a:pPr>
            <a:r>
              <a:rPr lang="ru-RU" dirty="0" smtClean="0"/>
              <a:t> описание последовательности действий медицинского работника с учетом течения заболевания, наличия осложнений и сопутствующих заболеваний, иных факторов, влияющих на результаты оказания медицинской помощи.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955" y="2704361"/>
            <a:ext cx="2891931" cy="1924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4894533"/>
            <a:ext cx="4248829" cy="15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370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Благодарю за внимание!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432" y="2184741"/>
            <a:ext cx="3814082" cy="25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0697"/>
            <a:ext cx="10515600" cy="4839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Цель разработки и применения клинических рекомендаций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9915" y="1298807"/>
            <a:ext cx="5497284" cy="53959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основе клинических рекомендаций строится  </a:t>
            </a:r>
            <a:r>
              <a:rPr lang="ru-RU" b="1" dirty="0" smtClean="0">
                <a:solidFill>
                  <a:srgbClr val="FF0000"/>
                </a:solidFill>
              </a:rPr>
              <a:t>система управления, финансирования и оценки качества оказания медицинской помощи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разрабатываются стандарты медицинской помощи, </a:t>
            </a:r>
          </a:p>
          <a:p>
            <a:r>
              <a:rPr lang="ru-RU" dirty="0" smtClean="0"/>
              <a:t>порядки оказания медицинской помощи, </a:t>
            </a:r>
          </a:p>
          <a:p>
            <a:r>
              <a:rPr lang="ru-RU" dirty="0" smtClean="0"/>
              <a:t>критерии оценки качества медицинской помощи,</a:t>
            </a:r>
          </a:p>
          <a:p>
            <a:r>
              <a:rPr lang="ru-RU" dirty="0" smtClean="0"/>
              <a:t> номенклатура медицинских услуг, </a:t>
            </a:r>
          </a:p>
          <a:p>
            <a:r>
              <a:rPr lang="ru-RU" dirty="0" smtClean="0"/>
              <a:t>Программа государственных гарантий оказания гражданам бесплатной медицинской помощи и территориальные программы (ОМС), </a:t>
            </a:r>
          </a:p>
          <a:p>
            <a:r>
              <a:rPr lang="ru-RU" dirty="0" smtClean="0"/>
              <a:t>клинико-статистические группы (КСГ), </a:t>
            </a:r>
          </a:p>
          <a:p>
            <a:r>
              <a:rPr lang="ru-RU" dirty="0" smtClean="0"/>
              <a:t>программа высокотехнологичной медицинской помощи (ВМП I-II).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9" t="18258" r="23898" b="9371"/>
          <a:stretch/>
        </p:blipFill>
        <p:spPr>
          <a:xfrm>
            <a:off x="293914" y="1828801"/>
            <a:ext cx="5711896" cy="3864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914" y="7946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Клинические рекомендации лежат в основе стандартизации всей системы здравоохранения.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40" y="2991488"/>
            <a:ext cx="4192649" cy="36626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8" y="155855"/>
            <a:ext cx="9568542" cy="2805357"/>
          </a:xfrm>
        </p:spPr>
        <p:txBody>
          <a:bodyPr>
            <a:normAutofit/>
          </a:bodyPr>
          <a:lstStyle/>
          <a:p>
            <a:r>
              <a:rPr lang="ru-RU" dirty="0" smtClean="0"/>
              <a:t>В медицинской науке клинические рекомендации рассматриваются в качестве документов, разрабатываемых для помощи в </a:t>
            </a:r>
            <a:r>
              <a:rPr lang="ru-RU" b="1" dirty="0" smtClean="0">
                <a:solidFill>
                  <a:srgbClr val="FF0000"/>
                </a:solidFill>
              </a:rPr>
              <a:t>принятии решений практикующим врачом </a:t>
            </a:r>
            <a:r>
              <a:rPr lang="ru-RU" dirty="0" smtClean="0"/>
              <a:t>и пациентом с целью обеспечения надлежащей медицинской помощи в конкретной клинической ситуации.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058" y="2520583"/>
            <a:ext cx="8326746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КР должны разрабатываться на основе принципов доказательной медицины. </a:t>
            </a:r>
          </a:p>
          <a:p>
            <a:r>
              <a:rPr lang="ru-RU" sz="2800" dirty="0"/>
              <a:t>Главным принципом доказательной медицины является положение о том, что принятие решений о применении тех или иных медицинских технологий </a:t>
            </a:r>
            <a:r>
              <a:rPr lang="ru-RU" sz="2800" b="1" dirty="0">
                <a:solidFill>
                  <a:srgbClr val="FF0000"/>
                </a:solidFill>
              </a:rPr>
              <a:t>должно быть основано на комплексном анализе всех имеющихся научных доказательств их эффективности и безопасности,</a:t>
            </a:r>
            <a:r>
              <a:rPr lang="ru-RU" sz="2800" dirty="0"/>
              <a:t> а не на мнении экспертов и личном клиническом опыте врачей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682" y="121506"/>
            <a:ext cx="2530020" cy="29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5987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204" y="1328057"/>
            <a:ext cx="7160567" cy="2612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В 2007 г. ведущий медицинский журнал Великобритании </a:t>
            </a:r>
            <a:r>
              <a:rPr lang="ru-RU" sz="2400" i="1" dirty="0" err="1" smtClean="0"/>
              <a:t>British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Medical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Journal</a:t>
            </a:r>
            <a:r>
              <a:rPr lang="ru-RU" sz="2400" i="1" dirty="0" smtClean="0"/>
              <a:t> </a:t>
            </a:r>
            <a:r>
              <a:rPr lang="ru-RU" sz="2400" dirty="0" smtClean="0"/>
              <a:t>назвал доказательную медицину одной из 15 лучших идей в области медицины с 1840 г., наряду с анестезией, антибиотиками, вакцинацией  и расшифровкой кода ДНК.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432254"/>
            <a:ext cx="4137443" cy="2855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843" y="3755571"/>
            <a:ext cx="11114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Оценка научной обоснованности включаемой в клинические рекомендации  информации проводится посредством оценки </a:t>
            </a:r>
            <a:r>
              <a:rPr lang="ru-RU" sz="2400" dirty="0" smtClean="0">
                <a:solidFill>
                  <a:srgbClr val="0070C0"/>
                </a:solidFill>
              </a:rPr>
              <a:t>уровней достоверности доказательств </a:t>
            </a:r>
            <a:r>
              <a:rPr lang="ru-RU" sz="2400" dirty="0" smtClean="0"/>
              <a:t>(УДД) и </a:t>
            </a:r>
            <a:r>
              <a:rPr lang="ru-RU" sz="2400" dirty="0" smtClean="0">
                <a:solidFill>
                  <a:srgbClr val="0070C0"/>
                </a:solidFill>
              </a:rPr>
              <a:t>уровней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убедительности рекомендаций </a:t>
            </a:r>
            <a:r>
              <a:rPr lang="ru-RU" sz="2400" dirty="0" smtClean="0"/>
              <a:t>(УУР).</a:t>
            </a:r>
          </a:p>
          <a:p>
            <a:r>
              <a:rPr lang="ru-RU" sz="2400" dirty="0" smtClean="0"/>
              <a:t>Оценка УДД и УУР проводится на основании единых шкал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311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669926"/>
            <a:ext cx="10515600" cy="1373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Основная группировка эпидемиологических исследований по конечной цели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44" t="32143" r="33223" b="39370"/>
          <a:stretch/>
        </p:blipFill>
        <p:spPr>
          <a:xfrm>
            <a:off x="1333085" y="1472895"/>
            <a:ext cx="8902296" cy="4879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4233" y="63525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КЛИНИЧЕСКАЯ ЭПИДЕМИОЛОГИЯ И ОСНОВЫ ДОКАЗАТЕЛЬНОЙ МЕДИЦИНЫ. Междисциплинарное учебное пособие для врачей / Под редакцией академика РАН, профессора Н.И. </a:t>
            </a:r>
            <a:r>
              <a:rPr lang="ru-RU" sz="1000" dirty="0" err="1"/>
              <a:t>Брико</a:t>
            </a:r>
            <a:r>
              <a:rPr lang="ru-RU" sz="1000" dirty="0"/>
              <a:t>. – Москва, 2019. – 288 с.</a:t>
            </a:r>
          </a:p>
        </p:txBody>
      </p:sp>
    </p:spTree>
    <p:extLst>
      <p:ext uri="{BB962C8B-B14F-4D97-AF65-F5344CB8AC3E}">
        <p14:creationId xmlns:p14="http://schemas.microsoft.com/office/powerpoint/2010/main" val="118203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1" y="365125"/>
            <a:ext cx="605667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Описательные (дескриптивные)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исследования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07" t="22217" r="33477" b="13385"/>
          <a:stretch/>
        </p:blipFill>
        <p:spPr>
          <a:xfrm>
            <a:off x="6135189" y="122903"/>
            <a:ext cx="5486400" cy="6735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153" t="17425" r="33034" b="62062"/>
          <a:stretch/>
        </p:blipFill>
        <p:spPr>
          <a:xfrm>
            <a:off x="0" y="2721103"/>
            <a:ext cx="6346698" cy="25415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698" y="61084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КЛИНИЧЕСКАЯ ЭПИДЕМИОЛОГИЯ И ОСНОВЫ ДОКАЗАТЕЛЬНОЙ МЕДИЦИНЫ. Междисциплинарное учебное пособие для врачей / Под редакцией академика РАН, профессора Н.И. </a:t>
            </a:r>
            <a:r>
              <a:rPr lang="ru-RU" sz="900" dirty="0" err="1"/>
              <a:t>Брико</a:t>
            </a:r>
            <a:r>
              <a:rPr lang="ru-RU" sz="900" dirty="0"/>
              <a:t>. – Москва, 2019. – 288 с.</a:t>
            </a:r>
          </a:p>
        </p:txBody>
      </p:sp>
    </p:spTree>
    <p:extLst>
      <p:ext uri="{BB962C8B-B14F-4D97-AF65-F5344CB8AC3E}">
        <p14:creationId xmlns:p14="http://schemas.microsoft.com/office/powerpoint/2010/main" val="6456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Аналитические эпидемиологические исследования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52" t="27189" r="32714" b="42759"/>
          <a:stretch/>
        </p:blipFill>
        <p:spPr>
          <a:xfrm>
            <a:off x="1381432" y="1347020"/>
            <a:ext cx="8603226" cy="497490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79" y="6448255"/>
            <a:ext cx="60965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39" y="441801"/>
            <a:ext cx="10515600" cy="10173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Исследование случай-контроль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08" t="44361" r="34748" b="36658"/>
          <a:stretch/>
        </p:blipFill>
        <p:spPr>
          <a:xfrm>
            <a:off x="452283" y="1616980"/>
            <a:ext cx="7167716" cy="2699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997" t="34418" r="32542" b="51568"/>
          <a:stretch/>
        </p:blipFill>
        <p:spPr>
          <a:xfrm>
            <a:off x="255899" y="4316924"/>
            <a:ext cx="8062190" cy="2157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6449" t="55021" r="36794" b="38269"/>
          <a:stretch/>
        </p:blipFill>
        <p:spPr>
          <a:xfrm>
            <a:off x="8903107" y="4521380"/>
            <a:ext cx="2605550" cy="13863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010399" y="2616558"/>
            <a:ext cx="5083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Отношение шансов (ОШ)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статистический показатель, один из основных способов описать в численном выражении то, насколько отсутствие или наличие определённого исхода связано с присутствием или отсутствием определённого фактора в конкретной статистической группе.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72" y="6488692"/>
            <a:ext cx="60965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799</Words>
  <Application>Microsoft Office PowerPoint</Application>
  <PresentationFormat>Широкоэкранный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Организация медицинской помощи на основе клинических рекомендаций</vt:lpstr>
      <vt:lpstr>Клинические рекомендации </vt:lpstr>
      <vt:lpstr>Цель разработки и применения клинических рекомендаций </vt:lpstr>
      <vt:lpstr>Презентация PowerPoint</vt:lpstr>
      <vt:lpstr>Презентация PowerPoint</vt:lpstr>
      <vt:lpstr>Основная группировка эпидемиологических исследований по конечной цели  </vt:lpstr>
      <vt:lpstr>Описательные (дескриптивные) исследования</vt:lpstr>
      <vt:lpstr>Аналитические эпидемиологические исследования</vt:lpstr>
      <vt:lpstr>Исследование случай-контроль</vt:lpstr>
      <vt:lpstr>Когортное исследование</vt:lpstr>
      <vt:lpstr>Экспериментальные исследования</vt:lpstr>
      <vt:lpstr>Систематический обзор и метаанализ</vt:lpstr>
      <vt:lpstr>Уровни достоверности доказательств</vt:lpstr>
      <vt:lpstr>Уровни убедительности рекомендаций</vt:lpstr>
      <vt:lpstr>Презентация PowerPoint</vt:lpstr>
      <vt:lpstr>Сильные стороны – высокая исполнительская дисциплина персонала; многолетний опыт работы в системе стандартов качества высокопрофессиональная IT-cлужба клиники; Слабые стороны – недостаток времени у врачей для самостоятельного изучения КР; большой объем материала для изучения; невозможность ручного отслеживания изменений в КР Возможности – информатизация процесса создания условий для оказания МП на основе КР; усиление контроля соблюдения требований клинических рекомендаций , локальных клинических протоколов Угрозы -  распространённость коморбидности, неполный охват нозологических форм клиническими рекомендациями </vt:lpstr>
      <vt:lpstr>Как выстроить рабочие  процессы в медицинской организации по порядку применения клинических рекомендаций</vt:lpstr>
      <vt:lpstr> Внедрение КР: </vt:lpstr>
      <vt:lpstr>Контроль: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KafMedprof</dc:creator>
  <cp:lastModifiedBy>KafMedprof</cp:lastModifiedBy>
  <cp:revision>43</cp:revision>
  <dcterms:created xsi:type="dcterms:W3CDTF">2025-03-25T12:04:30Z</dcterms:created>
  <dcterms:modified xsi:type="dcterms:W3CDTF">2025-03-27T01:39:57Z</dcterms:modified>
</cp:coreProperties>
</file>